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"/>
  </p:notesMasterIdLst>
  <p:handoutMasterIdLst>
    <p:handoutMasterId r:id="rId6"/>
  </p:handoutMasterIdLst>
  <p:sldIdLst>
    <p:sldId id="336" r:id="rId2"/>
    <p:sldId id="346" r:id="rId3"/>
    <p:sldId id="347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61C12E8-03D4-4682-81DE-54BC4CE8FB01}">
          <p14:sldIdLst>
            <p14:sldId id="336"/>
            <p14:sldId id="346"/>
            <p14:sldId id="34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0000FF"/>
    <a:srgbClr val="66CCFF"/>
    <a:srgbClr val="99CCFF"/>
    <a:srgbClr val="3399FF"/>
    <a:srgbClr val="FA0606"/>
    <a:srgbClr val="0066CC"/>
    <a:srgbClr val="FFC000"/>
    <a:srgbClr val="66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98" autoAdjust="0"/>
    <p:restoredTop sz="91642" autoAdjust="0"/>
  </p:normalViewPr>
  <p:slideViewPr>
    <p:cSldViewPr snapToGrid="0">
      <p:cViewPr varScale="1">
        <p:scale>
          <a:sx n="105" d="100"/>
          <a:sy n="105" d="100"/>
        </p:scale>
        <p:origin x="1230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2022/2/15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2022/2/15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7742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A6A725-A372-460E-884A-4864481A9E48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3011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30E04-05E5-46C3-BA99-DEF385DDADD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238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E6DDF-168D-4649-9ECC-0F18E898D4A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180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2321B-A2D6-4668-A75E-70B179559A0F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90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507E2-C6A1-43FE-A221-ED2B63C8440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334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F06C0-DDF8-40F8-8D3E-0D4CB3D4169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0298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F6B91-42D1-4995-9F7D-6294B950EDE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1584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A16A8E-2D5D-4E32-AAE2-8FE358DFA6D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581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DC089-CC12-464B-8D1F-F4EC139B993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58378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20F96-5BF3-4939-A5FF-4554BA19B1A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709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E8E103-1F8F-4D81-A812-F7125114E00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9D6912-BDF0-45FA-B6BD-AD17D6B77EB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223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E1E586-B034-4E03-8FDF-6E9454CD5FF4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2022/2/15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8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矩形 2"/>
          <p:cNvSpPr/>
          <p:nvPr/>
        </p:nvSpPr>
        <p:spPr>
          <a:xfrm>
            <a:off x="1077427" y="2048256"/>
            <a:ext cx="9986813" cy="168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50000"/>
              </a:spcBef>
            </a:pP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SWAN- </a:t>
            </a:r>
            <a:r>
              <a:rPr lang="en-US" altLang="zh-TW" sz="4800" b="1" dirty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SMT 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Profile </a:t>
            </a:r>
            <a:r>
              <a:rPr lang="en-US" altLang="zh-CN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Verify</a:t>
            </a:r>
            <a:r>
              <a:rPr lang="en-US" altLang="zh-TW" sz="4800" b="1" dirty="0" smtClean="0">
                <a:solidFill>
                  <a:srgbClr val="0000FF"/>
                </a:solidFill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Review</a:t>
            </a:r>
            <a:endParaRPr lang="en-US" altLang="zh-TW" sz="4800" b="1" dirty="0">
              <a:solidFill>
                <a:srgbClr val="0000FF"/>
              </a:solidFill>
              <a:latin typeface="Times New Roman" panose="02020603050405020304" pitchFamily="18" charset="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230497" y="5438170"/>
            <a:ext cx="130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JBD-VN-ME</a:t>
            </a:r>
          </a:p>
          <a:p>
            <a:r>
              <a:rPr lang="en-US" dirty="0" smtClean="0"/>
              <a:t>2022/02/14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44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14648" y="514710"/>
            <a:ext cx="291156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.Reflow Profile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6629398" y="1787478"/>
            <a:ext cx="310898" cy="84133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750" y="5908952"/>
            <a:ext cx="1003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00FF"/>
                </a:solidFill>
              </a:rPr>
              <a:t>Summary: </a:t>
            </a:r>
            <a:r>
              <a:rPr lang="en-US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dirty="0" err="1" smtClean="0">
                <a:sym typeface="Wingdings" panose="05000000000000000000" pitchFamily="2" charset="2"/>
              </a:rPr>
              <a:t>Fii</a:t>
            </a:r>
            <a:r>
              <a:rPr lang="en-US" dirty="0" smtClean="0">
                <a:sym typeface="Wingdings" panose="05000000000000000000" pitchFamily="2" charset="2"/>
              </a:rPr>
              <a:t> RD &amp; ME will keep and monitor this issue.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4053860"/>
              </p:ext>
            </p:extLst>
          </p:nvPr>
        </p:nvGraphicFramePr>
        <p:xfrm>
          <a:off x="7130110" y="1066687"/>
          <a:ext cx="4830242" cy="228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9798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470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470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860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617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486791"/>
              </p:ext>
            </p:extLst>
          </p:nvPr>
        </p:nvGraphicFramePr>
        <p:xfrm>
          <a:off x="1504342" y="1097442"/>
          <a:ext cx="4866816" cy="22521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5015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23451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44835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147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Profile feature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suggest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Result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Ramp-up rate (Tsmax to 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0.88~0.92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Preheat Time (150-180°C) (ts)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60-120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94~99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890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Soldering time(TL&gt;217°C) (tL)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50-90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82~87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(Suggest </a:t>
                      </a:r>
                      <a:r>
                        <a:rPr lang="en-US" sz="12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245.0~246.3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Time within 5°C of actual 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20-40 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26~28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42024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Ramp-down rate (Tp to Tsmax)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-0.91 ~ -0.82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6576897" y="4266006"/>
            <a:ext cx="306054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775735"/>
              </p:ext>
            </p:extLst>
          </p:nvPr>
        </p:nvGraphicFramePr>
        <p:xfrm>
          <a:off x="7130110" y="3614591"/>
          <a:ext cx="4830242" cy="2069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3391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230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2302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5931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1.25%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297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991266"/>
              </p:ext>
            </p:extLst>
          </p:nvPr>
        </p:nvGraphicFramePr>
        <p:xfrm>
          <a:off x="1504342" y="3574947"/>
          <a:ext cx="4866816" cy="2108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95015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23451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44835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1867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Profile feature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2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200" u="none" strike="noStrike" dirty="0" smtClean="0">
                          <a:effectLst/>
                        </a:rPr>
                        <a:t>suggest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Result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Ramp-up rate (Tsmax to 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0.80~0.89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Preheat Time (150-180°C) (ts)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60-120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90~96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Soldering time(TL&gt;217°C) (tL)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 smtClean="0">
                          <a:effectLst/>
                        </a:rPr>
                        <a:t>50-90 </a:t>
                      </a:r>
                      <a:r>
                        <a:rPr lang="en-US" sz="1200" u="none" strike="noStrike" dirty="0">
                          <a:effectLst/>
                        </a:rPr>
                        <a:t>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71~76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2173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(Suggest </a:t>
                      </a:r>
                      <a:r>
                        <a:rPr lang="en-US" sz="12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200" u="none" strike="noStrike" dirty="0">
                          <a:effectLst/>
                        </a:rPr>
                        <a:t>)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245.1~247.8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4061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Time within 5°C of actual peak temperature (tp)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20-40 seconds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26~29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655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>
                          <a:effectLst/>
                        </a:rPr>
                        <a:t>Ramp-down rate (Tp to Tsmax)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u="none" strike="noStrike" dirty="0">
                          <a:effectLst/>
                        </a:rPr>
                        <a:t>3°C/second max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-1.15 ~ -0.92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26845" y="1049299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Time-1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87777" y="3574947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285022-D571-461A-8271-FD490C04DA0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696" y="911369"/>
            <a:ext cx="10175806" cy="2453623"/>
          </a:xfrm>
          <a:prstGeom prst="rect">
            <a:avLst/>
          </a:prstGeom>
        </p:spPr>
      </p:pic>
      <p:sp>
        <p:nvSpPr>
          <p:cNvPr id="7" name="矩形 2"/>
          <p:cNvSpPr/>
          <p:nvPr/>
        </p:nvSpPr>
        <p:spPr>
          <a:xfrm>
            <a:off x="7750" y="0"/>
            <a:ext cx="12184250" cy="5581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ct val="50000"/>
              </a:spcBef>
            </a:pPr>
            <a:r>
              <a:rPr lang="en-US" altLang="zh-TW" sz="2800" b="1" dirty="0" smtClean="0">
                <a:ea typeface="標楷體" panose="03000509000000000000" pitchFamily="65" charset="-120"/>
                <a:cs typeface="Arial" panose="020B0604020202020204" pitchFamily="34" charset="0"/>
              </a:rPr>
              <a:t>96.1516T00-SMT profile to optimal</a:t>
            </a:r>
            <a:endParaRPr lang="en-US" altLang="zh-TW" sz="2800" b="1" dirty="0">
              <a:ea typeface="標楷體" panose="03000509000000000000" pitchFamily="65" charset="-12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34696" y="529547"/>
            <a:ext cx="3177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.Customer </a:t>
            </a:r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Profile 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suggest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4696" y="3326190"/>
            <a:ext cx="34213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.Fii Profile verify &amp; optimal</a:t>
            </a:r>
            <a:r>
              <a:rPr lang="en-US" altLang="zh-CN" sz="2000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110708"/>
              </p:ext>
            </p:extLst>
          </p:nvPr>
        </p:nvGraphicFramePr>
        <p:xfrm>
          <a:off x="1452820" y="3759613"/>
          <a:ext cx="5156200" cy="21129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25532">
                  <a:extLst>
                    <a:ext uri="{9D8B030D-6E8A-4147-A177-3AD203B41FA5}">
                      <a16:colId xmlns:a16="http://schemas.microsoft.com/office/drawing/2014/main" val="275701441"/>
                    </a:ext>
                  </a:extLst>
                </a:gridCol>
                <a:gridCol w="1296198">
                  <a:extLst>
                    <a:ext uri="{9D8B030D-6E8A-4147-A177-3AD203B41FA5}">
                      <a16:colId xmlns:a16="http://schemas.microsoft.com/office/drawing/2014/main" val="2902590582"/>
                    </a:ext>
                  </a:extLst>
                </a:gridCol>
                <a:gridCol w="1534470">
                  <a:extLst>
                    <a:ext uri="{9D8B030D-6E8A-4147-A177-3AD203B41FA5}">
                      <a16:colId xmlns:a16="http://schemas.microsoft.com/office/drawing/2014/main" val="3097305734"/>
                    </a:ext>
                  </a:extLst>
                </a:gridCol>
              </a:tblGrid>
              <a:tr h="2095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Profile feature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err="1" smtClean="0">
                          <a:effectLst/>
                        </a:rPr>
                        <a:t>Fii</a:t>
                      </a:r>
                      <a:r>
                        <a:rPr lang="en-US" sz="1400" u="none" strike="noStrike" baseline="0" dirty="0" smtClean="0">
                          <a:effectLst/>
                        </a:rPr>
                        <a:t> </a:t>
                      </a:r>
                      <a:r>
                        <a:rPr lang="en-US" sz="1400" u="none" strike="noStrike" dirty="0" smtClean="0">
                          <a:effectLst/>
                        </a:rPr>
                        <a:t>suggest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Result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9249708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Ramp-up rate (</a:t>
                      </a:r>
                      <a:r>
                        <a:rPr lang="en-US" sz="1400" u="none" strike="noStrike" dirty="0" err="1">
                          <a:effectLst/>
                        </a:rPr>
                        <a:t>Tsmax</a:t>
                      </a:r>
                      <a:r>
                        <a:rPr lang="en-US" sz="1400" u="none" strike="noStrike" dirty="0">
                          <a:effectLst/>
                        </a:rPr>
                        <a:t> to </a:t>
                      </a:r>
                      <a:r>
                        <a:rPr lang="en-US" sz="1400" u="none" strike="noStrike" dirty="0" err="1">
                          <a:effectLst/>
                        </a:rPr>
                        <a:t>Tp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0.94~0.98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3719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Preheat Time (150-180°C) (ts)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60-120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88~96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4625609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Soldering time(TL&gt;217°C) (tL)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 smtClean="0">
                          <a:effectLst/>
                        </a:rPr>
                        <a:t>50-90 </a:t>
                      </a:r>
                      <a:r>
                        <a:rPr lang="en-US" sz="1400" u="none" strike="noStrike" dirty="0">
                          <a:effectLst/>
                        </a:rPr>
                        <a:t>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88~90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3550606"/>
                  </a:ext>
                </a:extLst>
              </a:tr>
              <a:tr h="40404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(Suggest </a:t>
                      </a:r>
                      <a:r>
                        <a:rPr lang="en-US" sz="1400" u="none" strike="noStrike" dirty="0" smtClean="0">
                          <a:effectLst/>
                        </a:rPr>
                        <a:t>240-250°C</a:t>
                      </a:r>
                      <a:r>
                        <a:rPr lang="en-US" sz="1400" u="none" strike="noStrike" dirty="0">
                          <a:effectLst/>
                        </a:rPr>
                        <a:t>)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245.0~246.0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2420745"/>
                  </a:ext>
                </a:extLst>
              </a:tr>
              <a:tr h="3890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Time within 5°C of actual peak temperature (tp)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20-40 seconds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27~29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934187"/>
                  </a:ext>
                </a:extLst>
              </a:tr>
              <a:tr h="2543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>
                          <a:effectLst/>
                        </a:rPr>
                        <a:t>Ramp-down rate (Tp to Tsmax)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u="none" strike="noStrike" dirty="0">
                          <a:effectLst/>
                        </a:rPr>
                        <a:t>3°C/second max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-1.05 ~ -0.86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52623"/>
                  </a:ext>
                </a:extLst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393970"/>
              </p:ext>
            </p:extLst>
          </p:nvPr>
        </p:nvGraphicFramePr>
        <p:xfrm>
          <a:off x="7075246" y="3704894"/>
          <a:ext cx="4830242" cy="2167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1286">
                  <a:extLst>
                    <a:ext uri="{9D8B030D-6E8A-4147-A177-3AD203B41FA5}">
                      <a16:colId xmlns:a16="http://schemas.microsoft.com/office/drawing/2014/main" val="3357717029"/>
                    </a:ext>
                  </a:extLst>
                </a:gridCol>
                <a:gridCol w="920505">
                  <a:extLst>
                    <a:ext uri="{9D8B030D-6E8A-4147-A177-3AD203B41FA5}">
                      <a16:colId xmlns:a16="http://schemas.microsoft.com/office/drawing/2014/main" val="1613385169"/>
                    </a:ext>
                  </a:extLst>
                </a:gridCol>
                <a:gridCol w="840721">
                  <a:extLst>
                    <a:ext uri="{9D8B030D-6E8A-4147-A177-3AD203B41FA5}">
                      <a16:colId xmlns:a16="http://schemas.microsoft.com/office/drawing/2014/main" val="1453344868"/>
                    </a:ext>
                  </a:extLst>
                </a:gridCol>
                <a:gridCol w="1417730">
                  <a:extLst>
                    <a:ext uri="{9D8B030D-6E8A-4147-A177-3AD203B41FA5}">
                      <a16:colId xmlns:a16="http://schemas.microsoft.com/office/drawing/2014/main" val="2549267618"/>
                    </a:ext>
                  </a:extLst>
                </a:gridCol>
              </a:tblGrid>
              <a:tr h="67383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Mass Product Stencil 0.10 mm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Paste: KOKI</a:t>
                      </a:r>
                      <a:r>
                        <a:rPr lang="en-US" sz="16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en-US" sz="1600" dirty="0" smtClean="0">
                          <a:solidFill>
                            <a:srgbClr val="FF0000"/>
                          </a:solidFill>
                        </a:rPr>
                        <a:t>S3X58-M500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297101"/>
                  </a:ext>
                </a:extLst>
              </a:tr>
              <a:tr h="3362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Fail </a:t>
                      </a:r>
                      <a:r>
                        <a:rPr lang="en-US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Q'Ty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Total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Defect rate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529511402"/>
                  </a:ext>
                </a:extLst>
              </a:tr>
              <a:tr h="3362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Void solder &gt;30%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0.75%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307970904"/>
                  </a:ext>
                </a:extLst>
              </a:tr>
              <a:tr h="37402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Solder ball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1.50%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522856544"/>
                  </a:ext>
                </a:extLst>
              </a:tr>
              <a:tr h="44732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O-ring not seal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400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0.00%</a:t>
                      </a:r>
                    </a:p>
                  </a:txBody>
                  <a:tcPr marL="9525" marR="9525" marT="9525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8016448"/>
                  </a:ext>
                </a:extLst>
              </a:tr>
            </a:tbl>
          </a:graphicData>
        </a:graphic>
      </p:graphicFrame>
      <p:sp>
        <p:nvSpPr>
          <p:cNvPr id="12" name="Right Arrow 11"/>
          <p:cNvSpPr/>
          <p:nvPr/>
        </p:nvSpPr>
        <p:spPr>
          <a:xfrm>
            <a:off x="6689106" y="4521563"/>
            <a:ext cx="306054" cy="726543"/>
          </a:xfrm>
          <a:prstGeom prst="rightArrow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234696" y="3758611"/>
            <a:ext cx="837089" cy="369332"/>
          </a:xfrm>
          <a:prstGeom prst="rect">
            <a:avLst/>
          </a:prstGeom>
          <a:solidFill>
            <a:srgbClr val="66CCFF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Time-3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05286" y="5920087"/>
            <a:ext cx="9898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00FF"/>
                </a:solidFill>
              </a:rPr>
              <a:t>Summary: </a:t>
            </a:r>
            <a:r>
              <a:rPr lang="en-US" sz="1600" dirty="0" smtClean="0">
                <a:sym typeface="Wingdings" panose="05000000000000000000" pitchFamily="2" charset="2"/>
              </a:rPr>
              <a:t>Void Solder &gt; 30% unable to improved 100%. </a:t>
            </a:r>
            <a:r>
              <a:rPr lang="en-US" sz="1600" dirty="0" err="1" smtClean="0">
                <a:sym typeface="Wingdings" panose="05000000000000000000" pitchFamily="2" charset="2"/>
              </a:rPr>
              <a:t>Fii</a:t>
            </a:r>
            <a:r>
              <a:rPr lang="en-US" sz="1600" dirty="0" smtClean="0">
                <a:sym typeface="Wingdings" panose="05000000000000000000" pitchFamily="2" charset="2"/>
              </a:rPr>
              <a:t> RD &amp; ME will keep and monitor this issue.</a:t>
            </a:r>
          </a:p>
          <a:p>
            <a:r>
              <a:rPr lang="en-US" sz="1600" dirty="0">
                <a:sym typeface="Wingdings" panose="05000000000000000000" pitchFamily="2" charset="2"/>
              </a:rPr>
              <a:t>(Note</a:t>
            </a:r>
            <a:r>
              <a:rPr lang="en-US" sz="1600" dirty="0" smtClean="0">
                <a:sym typeface="Wingdings" panose="05000000000000000000" pitchFamily="2" charset="2"/>
              </a:rPr>
              <a:t>: Some </a:t>
            </a:r>
            <a:r>
              <a:rPr lang="en-US" sz="1600" dirty="0">
                <a:sym typeface="Wingdings" panose="05000000000000000000" pitchFamily="2" charset="2"/>
              </a:rPr>
              <a:t>components cannot withstand temperatures exceeding 250 degrees when passing through the </a:t>
            </a:r>
            <a:r>
              <a:rPr lang="en-US" sz="1600" dirty="0" smtClean="0">
                <a:sym typeface="Wingdings" panose="05000000000000000000" pitchFamily="2" charset="2"/>
              </a:rPr>
              <a:t>Reflow)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13632" y="1865376"/>
            <a:ext cx="2186243" cy="393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875" y="2653189"/>
            <a:ext cx="6092125" cy="681953"/>
          </a:xfrm>
          <a:prstGeom prst="rect">
            <a:avLst/>
          </a:prstGeom>
          <a:ln>
            <a:solidFill>
              <a:srgbClr val="33CCFF"/>
            </a:solidFill>
          </a:ln>
        </p:spPr>
      </p:pic>
      <p:sp>
        <p:nvSpPr>
          <p:cNvPr id="18" name="TextBox 17"/>
          <p:cNvSpPr txBox="1"/>
          <p:nvPr/>
        </p:nvSpPr>
        <p:spPr>
          <a:xfrm>
            <a:off x="7836408" y="2231136"/>
            <a:ext cx="2769604" cy="3385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1600" dirty="0"/>
              <a:t>Vendor </a:t>
            </a:r>
            <a:r>
              <a:rPr lang="en-US" sz="1600" dirty="0" smtClean="0"/>
              <a:t>suggest profile for MIC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138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42750</TotalTime>
  <Words>431</Words>
  <Application>Microsoft Office PowerPoint</Application>
  <PresentationFormat>Widescreen</PresentationFormat>
  <Paragraphs>136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標楷體</vt:lpstr>
      <vt:lpstr>新細明體</vt:lpstr>
      <vt:lpstr>宋体</vt:lpstr>
      <vt:lpstr>Arial</vt:lpstr>
      <vt:lpstr>Calibri</vt:lpstr>
      <vt:lpstr>Calibri Light</vt:lpstr>
      <vt:lpstr>Times New Roman</vt:lpstr>
      <vt:lpstr>Wingdings</vt:lpstr>
      <vt:lpstr>1_Office 佈景主題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Nguyen Thanh Dat</dc:creator>
  <cp:lastModifiedBy>阮成倫</cp:lastModifiedBy>
  <cp:revision>5666</cp:revision>
  <dcterms:created xsi:type="dcterms:W3CDTF">2020-08-07T01:32:39Z</dcterms:created>
  <dcterms:modified xsi:type="dcterms:W3CDTF">2022-02-15T06:41:21Z</dcterms:modified>
</cp:coreProperties>
</file>